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9" r:id="rId3"/>
    <p:sldId id="290" r:id="rId4"/>
    <p:sldId id="294" r:id="rId5"/>
    <p:sldId id="292" r:id="rId6"/>
    <p:sldId id="300" r:id="rId7"/>
    <p:sldId id="293" r:id="rId8"/>
    <p:sldId id="295" r:id="rId9"/>
    <p:sldId id="296" r:id="rId10"/>
    <p:sldId id="297" r:id="rId11"/>
    <p:sldId id="298" r:id="rId12"/>
    <p:sldId id="299" r:id="rId13"/>
    <p:sldId id="302" r:id="rId14"/>
    <p:sldId id="324" r:id="rId15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0B0B"/>
    <a:srgbClr val="BF2A01"/>
    <a:srgbClr val="FFA4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087" autoAdjust="0"/>
  </p:normalViewPr>
  <p:slideViewPr>
    <p:cSldViewPr>
      <p:cViewPr>
        <p:scale>
          <a:sx n="95" d="100"/>
          <a:sy n="95" d="100"/>
        </p:scale>
        <p:origin x="-20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58E317-144C-48E7-B28F-017D9AFF8397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6E242-45D2-4D0A-9824-291166F11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196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6ADF3-B59E-449B-AC2B-3957CFE425AE}" type="datetimeFigureOut">
              <a:rPr lang="en-GB" smtClean="0"/>
              <a:pPr/>
              <a:t>25/02/2016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55ADE-B8A9-4A3C-8429-DACEBD80F4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911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5ADE-B8A9-4A3C-8429-DACEBD80F4D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676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When we are talking about channels it</a:t>
            </a:r>
            <a:r>
              <a:rPr lang="en-GB" baseline="0" dirty="0" smtClean="0"/>
              <a:t> helps to think both about what stakeholders or systems need to be connected and how systems can be designed to promote engagement with these channels.</a:t>
            </a:r>
          </a:p>
          <a:p>
            <a:endParaRPr lang="en-GB" baseline="0" dirty="0" smtClean="0"/>
          </a:p>
          <a:p>
            <a:r>
              <a:rPr lang="en-GB" dirty="0" smtClean="0"/>
              <a:t>Engaging researchers with new services</a:t>
            </a:r>
          </a:p>
          <a:p>
            <a:r>
              <a:rPr lang="en-GB" dirty="0" smtClean="0"/>
              <a:t>&gt; </a:t>
            </a:r>
            <a:r>
              <a:rPr lang="en-GB" dirty="0" err="1" smtClean="0"/>
              <a:t>Eg</a:t>
            </a:r>
            <a:r>
              <a:rPr lang="en-GB" dirty="0" smtClean="0"/>
              <a:t> Repositories which often take time to populate</a:t>
            </a:r>
          </a:p>
          <a:p>
            <a:r>
              <a:rPr lang="en-GB" dirty="0" smtClean="0"/>
              <a:t>Communication between departments</a:t>
            </a:r>
          </a:p>
          <a:p>
            <a:r>
              <a:rPr lang="en-GB" dirty="0" smtClean="0"/>
              <a:t>&gt; </a:t>
            </a:r>
            <a:r>
              <a:rPr lang="en-GB" dirty="0" err="1" smtClean="0"/>
              <a:t>Eg</a:t>
            </a:r>
            <a:r>
              <a:rPr lang="en-GB" dirty="0" smtClean="0"/>
              <a:t> the disconnect between library-based RDM services and RO DMP advice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5ADE-B8A9-4A3C-8429-DACEBD80F4D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969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One</a:t>
            </a:r>
            <a:r>
              <a:rPr lang="en-GB" baseline="0" dirty="0" smtClean="0"/>
              <a:t> of the challenges for third-party service providers potentially is to tier their offerings to suit the aims and resources of their customers. Take </a:t>
            </a:r>
            <a:r>
              <a:rPr lang="en-GB" baseline="0" dirty="0" err="1" smtClean="0"/>
              <a:t>DMPonline</a:t>
            </a:r>
            <a:r>
              <a:rPr lang="en-GB" baseline="0" dirty="0" smtClean="0"/>
              <a:t> as an example – it can be used out of the box and offers a quality level of end-user functionality. With additional resource from the participating institution utility can be enhanced through provision of local guidance and researcher engagement can be improved through development of an institutional interface.</a:t>
            </a:r>
          </a:p>
          <a:p>
            <a:endParaRPr lang="en-GB" baseline="0" dirty="0" smtClean="0"/>
          </a:p>
          <a:p>
            <a:r>
              <a:rPr lang="en-GB" baseline="0" dirty="0" smtClean="0"/>
              <a:t>Consider the end-user, how they will engage with a service and lowering the barriers to adoption – institutional interfaces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5ADE-B8A9-4A3C-8429-DACEBD80F4D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573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the UK various examples of integration</a:t>
            </a:r>
            <a:r>
              <a:rPr lang="en-GB" baseline="0" dirty="0" smtClean="0"/>
              <a:t>s – </a:t>
            </a:r>
            <a:r>
              <a:rPr lang="en-GB" baseline="0" dirty="0" err="1" smtClean="0"/>
              <a:t>eg</a:t>
            </a:r>
            <a:r>
              <a:rPr lang="en-GB" baseline="0" dirty="0" smtClean="0"/>
              <a:t> Loughborough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5ADE-B8A9-4A3C-8429-DACEBD80F4D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616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5ADE-B8A9-4A3C-8429-DACEBD80F4D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141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Also DCC how to cite datasets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5ADE-B8A9-4A3C-8429-DACEBD80F4D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194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One of the</a:t>
            </a:r>
            <a:r>
              <a:rPr lang="en-GB" baseline="0" dirty="0" smtClean="0"/>
              <a:t> key points connecting researchers with services are institutional RDM guidance web-pages.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5ADE-B8A9-4A3C-8429-DACEBD80F4DB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621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165BFF-6C93-46B4-870E-9D03E7912697}" type="slidenum">
              <a:rPr lang="en-GB" altLang="en-US">
                <a:latin typeface="Calibri" panose="020F0502020204030204" pitchFamily="34" charset="0"/>
              </a:rPr>
              <a:pPr/>
              <a:t>14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1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University of Bournemouth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340768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84000">
                <a:srgbClr val="FFA41D"/>
              </a:gs>
              <a:gs pos="100000">
                <a:srgbClr val="FFC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DCC\Pictures\dcc-logo_png_transpare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7951"/>
            <a:ext cx="3380929" cy="964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3779912" y="476672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0" dirty="0" smtClean="0">
                <a:solidFill>
                  <a:schemeClr val="bg1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because</a:t>
            </a:r>
            <a:r>
              <a:rPr lang="en-GB" sz="2000" b="0" baseline="0" dirty="0" smtClean="0">
                <a:solidFill>
                  <a:schemeClr val="bg1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good research needs good data</a:t>
            </a:r>
            <a:endParaRPr lang="en-GB" sz="2000" b="0" dirty="0">
              <a:solidFill>
                <a:schemeClr val="bg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08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46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211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97165"/>
          </a:xfrm>
        </p:spPr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02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95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25/02/2016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86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25/02/2016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800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25/02/2016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97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25/02/2016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38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25/02/2016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0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25/02/2016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39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496" y="1340768"/>
            <a:ext cx="8229600" cy="8146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1EC8-96BA-446C-BEF6-5B8A1AC4601F}" type="datetimeFigureOut">
              <a:rPr lang="en-GB" smtClean="0"/>
              <a:pPr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980728"/>
            <a:ext cx="9157175" cy="144016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84000">
                <a:srgbClr val="FFA41D"/>
              </a:gs>
              <a:gs pos="100000">
                <a:srgbClr val="FFC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70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442913" indent="-442913" algn="l" defTabSz="914400" rtl="0" eaLnBrk="1" latinLnBrk="0" hangingPunct="1"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03275" indent="-346075" algn="l" defTabSz="914400" rtl="0" eaLnBrk="1" latinLnBrk="0" hangingPunct="1">
        <a:spcBef>
          <a:spcPct val="20000"/>
        </a:spcBef>
        <a:buFont typeface="Stencil" panose="040409050D0802020404" pitchFamily="82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Stencil" panose="040409050D0802020404" pitchFamily="82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Stencil" panose="040409050D0802020404" pitchFamily="82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Stencil" panose="040409050D0802020404" pitchFamily="82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cc.ac.uk/resources/how-guides/cite-dataset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cc.ac.uk/resource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mponline.dcc.ac.uk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492896"/>
            <a:ext cx="7342584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Rolling out services</a:t>
            </a:r>
            <a:br>
              <a:rPr lang="en-GB" dirty="0" smtClean="0"/>
            </a:br>
            <a:r>
              <a:rPr lang="en-GB" sz="3100" dirty="0" smtClean="0"/>
              <a:t>IDCC16 Amsterdam 21</a:t>
            </a:r>
            <a:r>
              <a:rPr lang="en-GB" sz="3100" baseline="30000" dirty="0" smtClean="0"/>
              <a:t>st</a:t>
            </a:r>
            <a:r>
              <a:rPr lang="en-GB" sz="3100" dirty="0" smtClean="0"/>
              <a:t> February 2016</a:t>
            </a:r>
            <a:endParaRPr lang="en-GB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/>
          <a:lstStyle/>
          <a:p>
            <a:r>
              <a:rPr lang="en-GB" dirty="0" smtClean="0"/>
              <a:t>Jonathan Rans</a:t>
            </a:r>
          </a:p>
          <a:p>
            <a:r>
              <a:rPr lang="en-GB" dirty="0" smtClean="0"/>
              <a:t>Digital Curation Centre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093296"/>
            <a:ext cx="155416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95736" y="6183267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This work is licensed under the Creative Commons Attribution 2.5 UK: Scotland License. </a:t>
            </a:r>
          </a:p>
        </p:txBody>
      </p:sp>
    </p:spTree>
    <p:extLst>
      <p:ext uri="{BB962C8B-B14F-4D97-AF65-F5344CB8AC3E}">
        <p14:creationId xmlns:p14="http://schemas.microsoft.com/office/powerpoint/2010/main" val="299840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Key challenges</a:t>
            </a:r>
          </a:p>
          <a:p>
            <a:r>
              <a:rPr lang="en-GB" dirty="0" smtClean="0"/>
              <a:t>Developing a repository ingest policy</a:t>
            </a:r>
          </a:p>
          <a:p>
            <a:pPr lvl="1"/>
            <a:r>
              <a:rPr lang="en-GB" dirty="0" smtClean="0"/>
              <a:t>Define limits on size, formats and content</a:t>
            </a:r>
          </a:p>
          <a:p>
            <a:pPr lvl="1"/>
            <a:r>
              <a:rPr lang="en-GB" dirty="0" smtClean="0"/>
              <a:t>Johns Hopkins</a:t>
            </a:r>
            <a:endParaRPr lang="en-GB" dirty="0"/>
          </a:p>
          <a:p>
            <a:r>
              <a:rPr lang="en-GB" dirty="0" smtClean="0"/>
              <a:t>Link datasets to associated publications and outputs</a:t>
            </a:r>
          </a:p>
          <a:p>
            <a:pPr lvl="1"/>
            <a:r>
              <a:rPr lang="en-GB" dirty="0" smtClean="0"/>
              <a:t>UAL repository</a:t>
            </a:r>
            <a:endParaRPr lang="en-GB" dirty="0"/>
          </a:p>
          <a:p>
            <a:r>
              <a:rPr lang="en-GB" dirty="0" smtClean="0"/>
              <a:t>Offer guidance on data citation</a:t>
            </a:r>
          </a:p>
          <a:p>
            <a:pPr lvl="1"/>
            <a:r>
              <a:rPr lang="en-GB" sz="2400" dirty="0">
                <a:hlinkClick r:id="rId3"/>
              </a:rPr>
              <a:t>http://</a:t>
            </a:r>
            <a:r>
              <a:rPr lang="en-GB" sz="2400" dirty="0" smtClean="0">
                <a:hlinkClick r:id="rId3"/>
              </a:rPr>
              <a:t>www.dcc.ac.uk/resources/how-guides/cite-datasets</a:t>
            </a:r>
            <a:r>
              <a:rPr lang="en-GB" sz="2400" dirty="0" smtClean="0"/>
              <a:t> </a:t>
            </a:r>
          </a:p>
          <a:p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6156176" y="116632"/>
            <a:ext cx="2664296" cy="792088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Data repositories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08777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99716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Key challenges</a:t>
            </a:r>
          </a:p>
          <a:p>
            <a:r>
              <a:rPr lang="en-GB" dirty="0" smtClean="0"/>
              <a:t>Defining a set of metadata to publish</a:t>
            </a:r>
          </a:p>
          <a:p>
            <a:pPr lvl="1"/>
            <a:r>
              <a:rPr lang="en-GB" dirty="0" smtClean="0"/>
              <a:t>See: DataCite, </a:t>
            </a:r>
            <a:r>
              <a:rPr lang="en-GB" dirty="0" err="1" smtClean="0"/>
              <a:t>OpenAIRE</a:t>
            </a:r>
            <a:r>
              <a:rPr lang="en-GB" dirty="0" smtClean="0"/>
              <a:t>, RDDS, RADAR</a:t>
            </a:r>
          </a:p>
          <a:p>
            <a:r>
              <a:rPr lang="en-GB" dirty="0" smtClean="0"/>
              <a:t>Reducing duplication of effort by harvesting information from other systems</a:t>
            </a:r>
          </a:p>
          <a:p>
            <a:r>
              <a:rPr lang="en-GB" dirty="0" smtClean="0"/>
              <a:t>Linking to other outputs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6228184" y="116632"/>
            <a:ext cx="2592288" cy="79208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Data catalogues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39202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use of existing resources to provide a baseline service</a:t>
            </a:r>
          </a:p>
          <a:p>
            <a:pPr lvl="1"/>
            <a:r>
              <a:rPr lang="en-GB" dirty="0" smtClean="0"/>
              <a:t>Edinburgh’s MANTRA materials</a:t>
            </a:r>
          </a:p>
          <a:p>
            <a:pPr lvl="1"/>
            <a:r>
              <a:rPr lang="en-GB" dirty="0" smtClean="0"/>
              <a:t>University of Bath guidance pages</a:t>
            </a:r>
            <a:endParaRPr lang="en-GB" dirty="0"/>
          </a:p>
          <a:p>
            <a:r>
              <a:rPr lang="en-GB" dirty="0" smtClean="0"/>
              <a:t>Consider what local information </a:t>
            </a:r>
            <a:r>
              <a:rPr lang="en-GB" dirty="0" smtClean="0">
                <a:solidFill>
                  <a:srgbClr val="FF0000"/>
                </a:solidFill>
              </a:rPr>
              <a:t>must</a:t>
            </a:r>
            <a:r>
              <a:rPr lang="en-GB" dirty="0" smtClean="0"/>
              <a:t> be included</a:t>
            </a:r>
          </a:p>
          <a:p>
            <a:r>
              <a:rPr lang="en-GB" dirty="0" smtClean="0"/>
              <a:t>How much resource is required</a:t>
            </a:r>
          </a:p>
          <a:p>
            <a:pPr lvl="1"/>
            <a:r>
              <a:rPr lang="en-GB" dirty="0" smtClean="0"/>
              <a:t>For maintenance?</a:t>
            </a:r>
          </a:p>
          <a:p>
            <a:pPr lvl="1"/>
            <a:r>
              <a:rPr lang="en-GB" dirty="0" smtClean="0"/>
              <a:t>For expansion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48064" y="188640"/>
            <a:ext cx="3549080" cy="73347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Training and guidance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98783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thoughts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There are </a:t>
            </a:r>
            <a:r>
              <a:rPr lang="en-GB" dirty="0" smtClean="0">
                <a:solidFill>
                  <a:srgbClr val="FF0000"/>
                </a:solidFill>
              </a:rPr>
              <a:t>challenges</a:t>
            </a:r>
            <a:r>
              <a:rPr lang="en-GB" dirty="0" smtClean="0"/>
              <a:t> but also </a:t>
            </a:r>
            <a:r>
              <a:rPr lang="en-GB" dirty="0" smtClean="0">
                <a:solidFill>
                  <a:srgbClr val="FF0000"/>
                </a:solidFill>
              </a:rPr>
              <a:t>opportunities</a:t>
            </a:r>
            <a:r>
              <a:rPr lang="en-GB" dirty="0" smtClean="0"/>
              <a:t> in implementation for improving connection.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What is proportional and feasible?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348880"/>
            <a:ext cx="5328592" cy="324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19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1268413"/>
            <a:ext cx="5832475" cy="914400"/>
          </a:xfrm>
        </p:spPr>
        <p:txBody>
          <a:bodyPr/>
          <a:lstStyle/>
          <a:p>
            <a:pPr eaLnBrk="1" hangingPunct="1"/>
            <a:r>
              <a:rPr lang="en-GB" altLang="en-US" smtClean="0"/>
              <a:t>Thanks for listening!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3068638"/>
            <a:ext cx="7127875" cy="33845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sz="2400" dirty="0" smtClean="0">
              <a:solidFill>
                <a:srgbClr val="FC6204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sz="2800" dirty="0" smtClean="0"/>
              <a:t>DCC guidance, tools and case studies:</a:t>
            </a: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sz="2800" dirty="0" smtClean="0">
                <a:hlinkClick r:id="rId3"/>
              </a:rPr>
              <a:t>www.dcc.ac.uk/resources</a:t>
            </a:r>
            <a:endParaRPr lang="en-GB" sz="2800" dirty="0" smtClean="0"/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GB" sz="3600" u="sng" dirty="0">
              <a:solidFill>
                <a:srgbClr val="0096E3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800" dirty="0"/>
              <a:t>Follow us on </a:t>
            </a:r>
            <a:r>
              <a:rPr lang="en-GB" sz="2800" dirty="0" smtClean="0"/>
              <a:t>twitter:</a:t>
            </a:r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800" dirty="0" smtClean="0"/>
              <a:t> </a:t>
            </a:r>
            <a:r>
              <a:rPr lang="en-GB" sz="2800" dirty="0"/>
              <a:t>@digitalcuration and #</a:t>
            </a:r>
            <a:r>
              <a:rPr lang="en-GB" sz="2800" dirty="0" err="1" smtClean="0"/>
              <a:t>ukdcc</a:t>
            </a:r>
            <a:endParaRPr lang="en-GB" sz="2800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sz="2400" dirty="0" smtClean="0"/>
              <a:t>	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sz="2000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sz="2400" dirty="0" smtClean="0"/>
          </a:p>
        </p:txBody>
      </p:sp>
      <p:pic>
        <p:nvPicPr>
          <p:cNvPr id="30724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0"/>
            <a:ext cx="10429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0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Some lessons from the IE programme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 institutions still have fragile RDM programmes</a:t>
            </a:r>
          </a:p>
          <a:p>
            <a:pPr lvl="1"/>
            <a:r>
              <a:rPr lang="en-GB" dirty="0" smtClean="0"/>
              <a:t>Reliant on one or two individuals</a:t>
            </a:r>
          </a:p>
          <a:p>
            <a:pPr lvl="1"/>
            <a:r>
              <a:rPr lang="en-GB" dirty="0" smtClean="0"/>
              <a:t>No institutional memory</a:t>
            </a:r>
            <a:endParaRPr lang="en-GB" dirty="0"/>
          </a:p>
          <a:p>
            <a:r>
              <a:rPr lang="en-GB" dirty="0" smtClean="0"/>
              <a:t>In some places services are beginning to be embedded but aren’t joined up.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97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size of institutions has an impact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Large, hierarchical institutions</a:t>
            </a:r>
          </a:p>
          <a:p>
            <a:pPr lvl="1"/>
            <a:r>
              <a:rPr lang="en-GB" dirty="0" smtClean="0"/>
              <a:t>Move slowly</a:t>
            </a:r>
          </a:p>
          <a:p>
            <a:pPr lvl="1"/>
            <a:r>
              <a:rPr lang="en-GB" dirty="0" smtClean="0"/>
              <a:t>Require a lot of advocacy</a:t>
            </a:r>
          </a:p>
          <a:p>
            <a:pPr lvl="1"/>
            <a:r>
              <a:rPr lang="en-GB" dirty="0" smtClean="0"/>
              <a:t>Have more resource</a:t>
            </a:r>
          </a:p>
          <a:p>
            <a:pPr lvl="1"/>
            <a:r>
              <a:rPr lang="en-GB" dirty="0" smtClean="0"/>
              <a:t>Economies of scale</a:t>
            </a:r>
            <a:endParaRPr lang="en-GB" dirty="0"/>
          </a:p>
          <a:p>
            <a:r>
              <a:rPr lang="en-GB" dirty="0" smtClean="0"/>
              <a:t>Smaller institutions</a:t>
            </a:r>
          </a:p>
          <a:p>
            <a:pPr lvl="1"/>
            <a:r>
              <a:rPr lang="en-GB" dirty="0" smtClean="0"/>
              <a:t>More agile</a:t>
            </a:r>
          </a:p>
          <a:p>
            <a:pPr lvl="1"/>
            <a:r>
              <a:rPr lang="en-GB" dirty="0" smtClean="0"/>
              <a:t>Simpler communication</a:t>
            </a:r>
          </a:p>
          <a:p>
            <a:pPr lvl="1"/>
            <a:r>
              <a:rPr lang="en-GB" dirty="0" smtClean="0"/>
              <a:t>More focussed vision</a:t>
            </a:r>
          </a:p>
          <a:p>
            <a:pPr lvl="1"/>
            <a:r>
              <a:rPr lang="en-GB" dirty="0" smtClean="0"/>
              <a:t>Less resource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916832"/>
            <a:ext cx="2775484" cy="1853044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230362"/>
            <a:ext cx="2775484" cy="1561210"/>
          </a:xfrm>
          <a:prstGeom prst="rect">
            <a:avLst/>
          </a:prstGeom>
          <a:effectLst>
            <a:outerShdw blurRad="63500" sx="102000" sy="102000" algn="ctr" rotWithShape="0">
              <a:schemeClr val="accent1"/>
            </a:outerShdw>
          </a:effectLst>
        </p:spPr>
      </p:pic>
    </p:spTree>
    <p:extLst>
      <p:ext uri="{BB962C8B-B14F-4D97-AF65-F5344CB8AC3E}">
        <p14:creationId xmlns:p14="http://schemas.microsoft.com/office/powerpoint/2010/main" val="201300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Channels and 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997165"/>
          </a:xfrm>
        </p:spPr>
        <p:txBody>
          <a:bodyPr>
            <a:normAutofit/>
          </a:bodyPr>
          <a:lstStyle/>
          <a:p>
            <a:r>
              <a:rPr lang="en-GB" dirty="0"/>
              <a:t>Technical considerations</a:t>
            </a:r>
          </a:p>
          <a:p>
            <a:pPr lvl="1"/>
            <a:r>
              <a:rPr lang="en-GB" dirty="0"/>
              <a:t>What systems need to integrate</a:t>
            </a:r>
          </a:p>
          <a:p>
            <a:pPr lvl="1"/>
            <a:r>
              <a:rPr lang="en-GB" dirty="0"/>
              <a:t>How can choice of system promote engagement and information </a:t>
            </a:r>
            <a:r>
              <a:rPr lang="en-GB" dirty="0" smtClean="0"/>
              <a:t>flow</a:t>
            </a:r>
          </a:p>
          <a:p>
            <a:r>
              <a:rPr lang="en-GB" dirty="0" smtClean="0"/>
              <a:t>Cultural considerations</a:t>
            </a:r>
          </a:p>
          <a:p>
            <a:pPr lvl="1"/>
            <a:r>
              <a:rPr lang="en-GB" dirty="0" smtClean="0"/>
              <a:t>Who needs to communicate</a:t>
            </a:r>
          </a:p>
          <a:p>
            <a:pPr lvl="1"/>
            <a:r>
              <a:rPr lang="en-GB" dirty="0" smtClean="0"/>
              <a:t>What structures/workflows need to be in place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40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UK policy has had an impact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281239" cy="4977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1"/>
            <a:ext cx="8280920" cy="4977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52120" y="2746467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RDM project lead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18966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420888"/>
            <a:ext cx="5409524" cy="402857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446" y="1556792"/>
            <a:ext cx="4885715" cy="7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50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Data management planning ideally brings all stakeholders together.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Key challenges:</a:t>
            </a:r>
          </a:p>
          <a:p>
            <a:pPr lvl="1"/>
            <a:r>
              <a:rPr lang="en-GB" dirty="0" smtClean="0"/>
              <a:t>Distilling a range of policy requirements</a:t>
            </a:r>
          </a:p>
          <a:p>
            <a:pPr lvl="1"/>
            <a:r>
              <a:rPr lang="en-GB" dirty="0" smtClean="0"/>
              <a:t>Connecting researchers to expert guidance</a:t>
            </a:r>
          </a:p>
          <a:p>
            <a:pPr lvl="1"/>
            <a:r>
              <a:rPr lang="en-GB" dirty="0" smtClean="0"/>
              <a:t>Making use of the information researchers provide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6084168" y="116632"/>
            <a:ext cx="2736304" cy="79208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Data management planning</a:t>
            </a:r>
            <a:endParaRPr lang="en-GB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157192"/>
            <a:ext cx="1533525" cy="15335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5576" y="5923954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hlinkClick r:id="rId4"/>
              </a:rPr>
              <a:t>https://dmponline.dcc.ac.uk</a:t>
            </a:r>
            <a:r>
              <a:rPr lang="en-GB" sz="3600" dirty="0" smtClean="0">
                <a:hlinkClick r:id="rId4"/>
              </a:rPr>
              <a:t>/</a:t>
            </a:r>
            <a:r>
              <a:rPr lang="en-GB" sz="3600" dirty="0" smtClean="0"/>
              <a:t>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2144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2035"/>
            <a:ext cx="8229600" cy="499716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Key challenges</a:t>
            </a:r>
          </a:p>
          <a:p>
            <a:r>
              <a:rPr lang="en-GB" dirty="0" smtClean="0"/>
              <a:t>Understanding what you need</a:t>
            </a:r>
          </a:p>
          <a:p>
            <a:r>
              <a:rPr lang="en-GB" dirty="0" smtClean="0"/>
              <a:t>Integrating services from external providers</a:t>
            </a:r>
          </a:p>
          <a:p>
            <a:r>
              <a:rPr lang="en-GB" dirty="0" smtClean="0"/>
              <a:t>Scalability</a:t>
            </a:r>
          </a:p>
          <a:p>
            <a:r>
              <a:rPr lang="en-GB" dirty="0" smtClean="0"/>
              <a:t>Opportunities to connect to other systems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6012160" y="116632"/>
            <a:ext cx="2880320" cy="792088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Active data management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3994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99716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Key challenges</a:t>
            </a:r>
          </a:p>
          <a:p>
            <a:r>
              <a:rPr lang="en-GB" dirty="0" smtClean="0"/>
              <a:t>Enabling researchers to identify data of value</a:t>
            </a:r>
          </a:p>
          <a:p>
            <a:r>
              <a:rPr lang="en-GB" dirty="0" smtClean="0"/>
              <a:t>Defining what should be kept</a:t>
            </a:r>
          </a:p>
          <a:p>
            <a:r>
              <a:rPr lang="en-GB" dirty="0" smtClean="0"/>
              <a:t>Helping researchers to identify data with access restrictions</a:t>
            </a:r>
          </a:p>
          <a:p>
            <a:pPr lvl="1"/>
            <a:r>
              <a:rPr lang="en-GB" dirty="0" smtClean="0"/>
              <a:t>Providing advice/infrastructure on what to do with this data ex – data vault</a:t>
            </a:r>
            <a:endParaRPr lang="en-GB" dirty="0"/>
          </a:p>
          <a:p>
            <a:endParaRPr lang="en-GB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6156176" y="22430"/>
            <a:ext cx="2664296" cy="88629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Data selection and handover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23862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DM services - getting the balance righ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RDM services - getting the balance right</Template>
  <TotalTime>3212</TotalTime>
  <Words>589</Words>
  <Application>Microsoft Office PowerPoint</Application>
  <PresentationFormat>On-screen Show (4:3)</PresentationFormat>
  <Paragraphs>115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RDM services - getting the balance right</vt:lpstr>
      <vt:lpstr>Rolling out services IDCC16 Amsterdam 21st February 2016</vt:lpstr>
      <vt:lpstr>Some lessons from the IE programme</vt:lpstr>
      <vt:lpstr>The size of institutions has an impact</vt:lpstr>
      <vt:lpstr>Channels and communication</vt:lpstr>
      <vt:lpstr>UK policy has had an impact</vt:lpstr>
      <vt:lpstr>PowerPoint Presentation</vt:lpstr>
      <vt:lpstr> </vt:lpstr>
      <vt:lpstr> </vt:lpstr>
      <vt:lpstr> </vt:lpstr>
      <vt:lpstr> </vt:lpstr>
      <vt:lpstr> </vt:lpstr>
      <vt:lpstr>Training and guidance</vt:lpstr>
      <vt:lpstr>Final thoughts</vt:lpstr>
      <vt:lpstr>Thanks for listening!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RDM services – getting the balance right IDCC16 Amsterdam 21st February 2016</dc:title>
  <dc:creator>Jonathan Rans</dc:creator>
  <cp:lastModifiedBy>jd162a</cp:lastModifiedBy>
  <cp:revision>47</cp:revision>
  <cp:lastPrinted>2016-01-11T12:50:33Z</cp:lastPrinted>
  <dcterms:created xsi:type="dcterms:W3CDTF">2016-02-09T16:09:23Z</dcterms:created>
  <dcterms:modified xsi:type="dcterms:W3CDTF">2016-02-25T15:52:30Z</dcterms:modified>
</cp:coreProperties>
</file>